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86B138B-466C-4393-8D98-058801B8911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1"/>
            <p14:sldId id="270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52" d="100"/>
          <a:sy n="52" d="100"/>
        </p:scale>
        <p:origin x="5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935AE62-8CCB-4473-BC00-221B0B5A522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A050458-C908-4B90-8682-AA2122DDB825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4734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AE62-8CCB-4473-BC00-221B0B5A522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0458-C908-4B90-8682-AA2122D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02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AE62-8CCB-4473-BC00-221B0B5A522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0458-C908-4B90-8682-AA2122D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072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AE62-8CCB-4473-BC00-221B0B5A522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0458-C908-4B90-8682-AA2122DDB82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5528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AE62-8CCB-4473-BC00-221B0B5A522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0458-C908-4B90-8682-AA2122D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969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AE62-8CCB-4473-BC00-221B0B5A522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0458-C908-4B90-8682-AA2122D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887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AE62-8CCB-4473-BC00-221B0B5A522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0458-C908-4B90-8682-AA2122D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963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AE62-8CCB-4473-BC00-221B0B5A522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0458-C908-4B90-8682-AA2122D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77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AE62-8CCB-4473-BC00-221B0B5A522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0458-C908-4B90-8682-AA2122D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62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AE62-8CCB-4473-BC00-221B0B5A522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0458-C908-4B90-8682-AA2122D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015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AE62-8CCB-4473-BC00-221B0B5A522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0458-C908-4B90-8682-AA2122D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54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AE62-8CCB-4473-BC00-221B0B5A522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0458-C908-4B90-8682-AA2122D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07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AE62-8CCB-4473-BC00-221B0B5A522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0458-C908-4B90-8682-AA2122D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437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AE62-8CCB-4473-BC00-221B0B5A522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0458-C908-4B90-8682-AA2122D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41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AE62-8CCB-4473-BC00-221B0B5A522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0458-C908-4B90-8682-AA2122D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1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AE62-8CCB-4473-BC00-221B0B5A522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0458-C908-4B90-8682-AA2122D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14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AE62-8CCB-4473-BC00-221B0B5A522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0458-C908-4B90-8682-AA2122D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87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935AE62-8CCB-4473-BC00-221B0B5A522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A050458-C908-4B90-8682-AA2122D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26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-103956" y="676715"/>
            <a:ext cx="11232835" cy="3678509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ОСНОВНЫЕ НАПРАВЛЕНИЯ СОВРЕМЕННОЙ ПСИХОТЕРАПИИ</a:t>
            </a:r>
          </a:p>
        </p:txBody>
      </p:sp>
    </p:spTree>
    <p:extLst>
      <p:ext uri="{BB962C8B-B14F-4D97-AF65-F5344CB8AC3E}">
        <p14:creationId xmlns:p14="http://schemas.microsoft.com/office/powerpoint/2010/main" val="173962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397" y="0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Клиент-центрированная психотерапия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1886" y="1343608"/>
            <a:ext cx="11196734" cy="4292082"/>
          </a:xfrm>
        </p:spPr>
        <p:txBody>
          <a:bodyPr>
            <a:normAutofit lnSpcReduction="10000"/>
          </a:bodyPr>
          <a:lstStyle/>
          <a:p>
            <a:pPr marL="0" indent="360000" algn="just">
              <a:buNone/>
            </a:pPr>
            <a:r>
              <a:rPr lang="ru-RU" dirty="0">
                <a:latin typeface="Constantia" panose="02030602050306030303" pitchFamily="18" charset="0"/>
              </a:rPr>
              <a:t>Условия психотерапевтического процесса при этом виде лечения предусматривают следующие моменты: </a:t>
            </a:r>
            <a:r>
              <a:rPr lang="ru-RU" i="1" dirty="0">
                <a:latin typeface="Constantia" panose="02030602050306030303" pitchFamily="18" charset="0"/>
              </a:rPr>
              <a:t>два индивида состоят в контакте; пациент находится в состоянии </a:t>
            </a:r>
            <a:r>
              <a:rPr lang="ru-RU" i="1" dirty="0" err="1">
                <a:latin typeface="Constantia" panose="02030602050306030303" pitchFamily="18" charset="0"/>
              </a:rPr>
              <a:t>неконгруэнтности</a:t>
            </a:r>
            <a:r>
              <a:rPr lang="ru-RU" i="1" dirty="0">
                <a:latin typeface="Constantia" panose="02030602050306030303" pitchFamily="18" charset="0"/>
              </a:rPr>
              <a:t>, являясь ранимым или тревожным; психотерапевт является конгруэнтным в отношениях; психотерапевт переживает безусловную положительную оценку по отношению к пациенту; психотерапевт переживает эмпатическое понимание внутренней системы координат пациента; пациент переживает безусловную положительную оценку и эмпатическое понимание его психотерапевтом</a:t>
            </a:r>
            <a:r>
              <a:rPr lang="ru-RU" i="1" dirty="0" smtClean="0">
                <a:latin typeface="Constantia" panose="02030602050306030303" pitchFamily="18" charset="0"/>
              </a:rPr>
              <a:t>.</a:t>
            </a:r>
            <a:endParaRPr lang="ru-RU" i="1" dirty="0">
              <a:latin typeface="Constantia" panose="02030602050306030303" pitchFamily="18" charset="0"/>
            </a:endParaRPr>
          </a:p>
          <a:p>
            <a:pPr marL="0" indent="360000" algn="just">
              <a:buNone/>
            </a:pPr>
            <a:r>
              <a:rPr lang="ru-RU" dirty="0">
                <a:latin typeface="Constantia" panose="02030602050306030303" pitchFamily="18" charset="0"/>
              </a:rPr>
              <a:t>Общение психотерапевта и больного может иметь как вербальную, так и невербальную природу; важно то, чтобы такая коммуникация была эффективной.</a:t>
            </a:r>
          </a:p>
        </p:txBody>
      </p:sp>
    </p:spTree>
    <p:extLst>
      <p:ext uri="{BB962C8B-B14F-4D97-AF65-F5344CB8AC3E}">
        <p14:creationId xmlns:p14="http://schemas.microsoft.com/office/powerpoint/2010/main" val="7376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0"/>
            <a:ext cx="10396882" cy="8070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Гештальттерапия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3286" y="981045"/>
            <a:ext cx="11108094" cy="4337404"/>
          </a:xfrm>
        </p:spPr>
        <p:txBody>
          <a:bodyPr>
            <a:normAutofit/>
          </a:bodyPr>
          <a:lstStyle/>
          <a:p>
            <a:pPr marL="0" indent="360000" algn="just">
              <a:buNone/>
            </a:pPr>
            <a:r>
              <a:rPr lang="ru-RU" dirty="0">
                <a:latin typeface="Constantia" panose="02030602050306030303" pitchFamily="18" charset="0"/>
              </a:rPr>
              <a:t>Психотерапевт внимательно следит за изменением в функционировании пациента, побуждает его к расширению осознания того, что происходит с ним в данный момент, чтобы замечать, как он препятствует процессу </a:t>
            </a:r>
            <a:r>
              <a:rPr lang="ru-RU" dirty="0" err="1">
                <a:latin typeface="Constantia" panose="02030602050306030303" pitchFamily="18" charset="0"/>
              </a:rPr>
              <a:t>саморегуляции</a:t>
            </a:r>
            <a:r>
              <a:rPr lang="ru-RU" dirty="0">
                <a:latin typeface="Constantia" panose="02030602050306030303" pitchFamily="18" charset="0"/>
              </a:rPr>
              <a:t>. Большое внимание психотерапевт уделяет "языку тела", являющемуся более информативным, чем вербальный язык, которым часто пользуются для рационализаций, самоопределений и уклонения от решения проблем. Психотерапевта интересует, что делает пациент в данный момент и как он это делает</a:t>
            </a:r>
            <a:r>
              <a:rPr lang="ru-RU" dirty="0" smtClean="0">
                <a:latin typeface="Constantia" panose="02030602050306030303" pitchFamily="18" charset="0"/>
              </a:rPr>
              <a:t>.</a:t>
            </a:r>
          </a:p>
          <a:p>
            <a:pPr marL="0" indent="360000" algn="just">
              <a:buNone/>
            </a:pPr>
            <a:r>
              <a:rPr lang="ru-RU" dirty="0">
                <a:latin typeface="Constantia" panose="02030602050306030303" pitchFamily="18" charset="0"/>
              </a:rPr>
              <a:t>Технические процедуры в </a:t>
            </a:r>
            <a:r>
              <a:rPr lang="ru-RU" dirty="0" err="1">
                <a:latin typeface="Constantia" panose="02030602050306030303" pitchFamily="18" charset="0"/>
              </a:rPr>
              <a:t>гештальттерапии</a:t>
            </a:r>
            <a:r>
              <a:rPr lang="ru-RU" dirty="0">
                <a:latin typeface="Constantia" panose="02030602050306030303" pitchFamily="18" charset="0"/>
              </a:rPr>
              <a:t> называются играми. Это разнообразные действия, выполняемые пациентами по предложению психотерапевта.</a:t>
            </a:r>
          </a:p>
        </p:txBody>
      </p:sp>
    </p:spTree>
    <p:extLst>
      <p:ext uri="{BB962C8B-B14F-4D97-AF65-F5344CB8AC3E}">
        <p14:creationId xmlns:p14="http://schemas.microsoft.com/office/powerpoint/2010/main" val="77221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0"/>
            <a:ext cx="10396882" cy="895739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Гипнотерапия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64964" y="1679511"/>
            <a:ext cx="11012703" cy="3863026"/>
          </a:xfrm>
        </p:spPr>
        <p:txBody>
          <a:bodyPr>
            <a:normAutofit/>
          </a:bodyPr>
          <a:lstStyle/>
          <a:p>
            <a:pPr marL="0" indent="360000" algn="just">
              <a:buNone/>
            </a:pPr>
            <a:r>
              <a:rPr lang="ru-RU" dirty="0" smtClean="0">
                <a:latin typeface="Constantia" panose="02030602050306030303" pitchFamily="18" charset="0"/>
              </a:rPr>
              <a:t>Ввиду </a:t>
            </a:r>
            <a:r>
              <a:rPr lang="ru-RU" dirty="0">
                <a:latin typeface="Constantia" panose="02030602050306030303" pitchFamily="18" charset="0"/>
              </a:rPr>
              <a:t>того, что явления внушения и гипноза тесно переплетаются, может использоваться понятие "гипносуггестивная психотерапия</a:t>
            </a:r>
            <a:r>
              <a:rPr lang="ru-RU" dirty="0" smtClean="0">
                <a:latin typeface="Constantia" panose="02030602050306030303" pitchFamily="18" charset="0"/>
              </a:rPr>
              <a:t>".</a:t>
            </a:r>
          </a:p>
          <a:p>
            <a:pPr marL="0" indent="360000" algn="just">
              <a:buNone/>
            </a:pPr>
            <a:r>
              <a:rPr lang="ru-RU" dirty="0">
                <a:latin typeface="Constantia" panose="02030602050306030303" pitchFamily="18" charset="0"/>
              </a:rPr>
              <a:t>Гипнотерапия может проводиться индивидуально или с группой пациентов. Существует множество вариантов гипнотерапии. Ее можно проводить и дробным </a:t>
            </a:r>
            <a:r>
              <a:rPr lang="ru-RU" dirty="0" smtClean="0">
                <a:latin typeface="Constantia" panose="02030602050306030303" pitchFamily="18" charset="0"/>
              </a:rPr>
              <a:t>способом – фракционный </a:t>
            </a:r>
            <a:r>
              <a:rPr lang="ru-RU" dirty="0">
                <a:latin typeface="Constantia" panose="02030602050306030303" pitchFamily="18" charset="0"/>
              </a:rPr>
              <a:t>гипноз, ступенчатый гипноз </a:t>
            </a:r>
            <a:r>
              <a:rPr lang="ru-RU" dirty="0" smtClean="0">
                <a:latin typeface="Constantia" panose="02030602050306030303" pitchFamily="18" charset="0"/>
              </a:rPr>
              <a:t>по </a:t>
            </a:r>
            <a:r>
              <a:rPr lang="ru-RU" dirty="0" err="1" smtClean="0">
                <a:latin typeface="Constantia" panose="02030602050306030303" pitchFamily="18" charset="0"/>
              </a:rPr>
              <a:t>кречмеру</a:t>
            </a:r>
            <a:r>
              <a:rPr lang="ru-RU" dirty="0" smtClean="0">
                <a:latin typeface="Constantia" panose="02030602050306030303" pitchFamily="18" charset="0"/>
              </a:rPr>
              <a:t>, </a:t>
            </a:r>
            <a:r>
              <a:rPr lang="ru-RU" dirty="0">
                <a:latin typeface="Constantia" panose="02030602050306030303" pitchFamily="18" charset="0"/>
              </a:rPr>
              <a:t>гипноз-отдых. </a:t>
            </a:r>
            <a:endParaRPr lang="ru-RU" dirty="0" smtClean="0">
              <a:latin typeface="Constantia" panose="02030602050306030303" pitchFamily="18" charset="0"/>
            </a:endParaRPr>
          </a:p>
          <a:p>
            <a:pPr marL="0" indent="360000" algn="just">
              <a:buNone/>
            </a:pPr>
            <a:r>
              <a:rPr lang="ru-RU" dirty="0">
                <a:latin typeface="Constantia" panose="02030602050306030303" pitchFamily="18" charset="0"/>
              </a:rPr>
              <a:t>Основные осложнения при </a:t>
            </a:r>
            <a:r>
              <a:rPr lang="ru-RU" dirty="0" smtClean="0">
                <a:latin typeface="Constantia" panose="02030602050306030303" pitchFamily="18" charset="0"/>
              </a:rPr>
              <a:t>гипнотерапии – это </a:t>
            </a:r>
            <a:r>
              <a:rPr lang="ru-RU" dirty="0">
                <a:latin typeface="Constantia" panose="02030602050306030303" pitchFamily="18" charset="0"/>
              </a:rPr>
              <a:t>потеря раппорта, истерические припадки, спонтанный сомнамбулизм, переход глубокого сомнамбулического гипноза в гипнотическую летаргию и др.</a:t>
            </a:r>
          </a:p>
        </p:txBody>
      </p:sp>
    </p:spTree>
    <p:extLst>
      <p:ext uri="{BB962C8B-B14F-4D97-AF65-F5344CB8AC3E}">
        <p14:creationId xmlns:p14="http://schemas.microsoft.com/office/powerpoint/2010/main" val="41594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46449"/>
            <a:ext cx="10396882" cy="59715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Семейная психотерапия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045029"/>
            <a:ext cx="11416409" cy="4497508"/>
          </a:xfrm>
        </p:spPr>
        <p:txBody>
          <a:bodyPr>
            <a:normAutofit fontScale="92500" lnSpcReduction="10000"/>
          </a:bodyPr>
          <a:lstStyle/>
          <a:p>
            <a:pPr marL="0" indent="3600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особый вид психотерапии, направленный на коррекцию межличностных отношений и устранение конфликтов и связанных с ними эмоциональных расстройств у членов семьи, наиболее выраженных у больного. В семейной психотерапии выделяют психодинамическое, системное, или стратегическое, и эклектическое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направления.</a:t>
            </a:r>
          </a:p>
          <a:p>
            <a:pPr marL="0" indent="3600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семейной психотерапии принято выделять 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этапа: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диагностический (семейный диагноз); 2) ликвидация семейного конфликта; 3) реконструктивный; 4) поддерживающий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600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психотерапевтическим </a:t>
            </a: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 следующие: эффективное использование молчания, умение слушать, обучение с помощью вопросов, повторение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резюмирование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суммарное повторение, уточнение (прояснение) и отражение аффекта, конфронтация, проигрывание ролей, создание "живых скульптур", анализ видеомагнитофонных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31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144624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ПСИХОТЕРАПИЯ В ПСИХИАТРИЧЕСКОЙ КЛИНИКЕ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127381"/>
            <a:ext cx="10595315" cy="3900348"/>
          </a:xfrm>
        </p:spPr>
        <p:txBody>
          <a:bodyPr/>
          <a:lstStyle/>
          <a:p>
            <a:pPr marL="0" indent="360000" algn="just">
              <a:buNone/>
            </a:pPr>
            <a:r>
              <a:rPr lang="ru-RU" dirty="0">
                <a:latin typeface="Constantia" panose="02030602050306030303" pitchFamily="18" charset="0"/>
              </a:rPr>
              <a:t>В психиатрической клинике психотерапия во всех ее вариантах наиболее широко применяется при пограничных психических расстройствах (неврозах, психопатиях, ситуационных реакциях и др.), алкоголизме. Но вместе с тем она используется и в комплексном лечении </a:t>
            </a:r>
            <a:r>
              <a:rPr lang="ru-RU" dirty="0" smtClean="0">
                <a:latin typeface="Constantia" panose="02030602050306030303" pitchFamily="18" charset="0"/>
              </a:rPr>
              <a:t>психозов.</a:t>
            </a:r>
          </a:p>
          <a:p>
            <a:pPr marL="0" indent="360000" algn="just">
              <a:buNone/>
            </a:pPr>
            <a:r>
              <a:rPr lang="ru-RU" dirty="0">
                <a:latin typeface="Constantia" panose="02030602050306030303" pitchFamily="18" charset="0"/>
              </a:rPr>
              <a:t>В этих случаях психотерапия входит в общий комплекс лечебных воздействий, включающий биологическую терапию и социально-реабилитационные мероприятия.</a:t>
            </a:r>
            <a:endParaRPr lang="ru-RU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96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ОЦЕНКАЭФФЕКТИВНОСТИ ПСИХОТЕРАПИИ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7868" y="1268962"/>
            <a:ext cx="10916818" cy="41056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Считают, что критерии эффективности психотерапии должны соответствовать следующим условиям: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1)достаточно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 характеризовать наступившие изменения в клинической картине и адаптации пациента с учетом трех аспектов терапевтической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динамики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психологического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социального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2)они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не только позволять производить оценку с точки зрения объективного наблюдения, но и включать субъективную оценку с позиций самого пациента.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3)эти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должны быть достаточно независимы друг от друга.</a:t>
            </a:r>
          </a:p>
        </p:txBody>
      </p:sp>
    </p:spTree>
    <p:extLst>
      <p:ext uri="{BB962C8B-B14F-4D97-AF65-F5344CB8AC3E}">
        <p14:creationId xmlns:p14="http://schemas.microsoft.com/office/powerpoint/2010/main" val="143945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ОБУЧЕНИЕ В ОБЛАСТИ ПСИХОТЕРАПИИ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1886" y="1399591"/>
            <a:ext cx="11327363" cy="5169159"/>
          </a:xfrm>
        </p:spPr>
        <p:txBody>
          <a:bodyPr>
            <a:normAutofit/>
          </a:bodyPr>
          <a:lstStyle/>
          <a:p>
            <a:pPr marL="0" indent="360000">
              <a:buNone/>
            </a:pPr>
            <a:r>
              <a:rPr lang="ru-RU" dirty="0">
                <a:latin typeface="Constantia" panose="02030602050306030303" pitchFamily="18" charset="0"/>
              </a:rPr>
              <a:t>Актуальными в настоящее время являются профильная специализация врачей, для которых психотерапия станет основной профессией (врач-психотерапевт); тематическое усовершенствование врачей тех специальностей, где психотерапия может играть существенную роль в комплексном лечении больных; повышение знаний по психотерапии всех врачей</a:t>
            </a:r>
            <a:r>
              <a:rPr lang="ru-RU" dirty="0" smtClean="0">
                <a:latin typeface="Constantia" panose="02030602050306030303" pitchFamily="18" charset="0"/>
              </a:rPr>
              <a:t>.</a:t>
            </a:r>
          </a:p>
          <a:p>
            <a:pPr marL="0" indent="360000">
              <a:buNone/>
            </a:pPr>
            <a:r>
              <a:rPr lang="ru-RU" dirty="0">
                <a:latin typeface="Constantia" panose="02030602050306030303" pitchFamily="18" charset="0"/>
              </a:rPr>
              <a:t>Программа такой подготовки включает освоение теоретико-методологических, клинических, нейрофизиологических и психологических основ психотерапии, овладение психотерапевтическими методами и возможностями их использования в практической работе с больными.</a:t>
            </a:r>
            <a:endParaRPr lang="ru-RU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28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85800"/>
            <a:ext cx="12191999" cy="13775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СОВРЕМЕННЫЕ ТЕНДЕНЦИИ И ПЕРСПЕКТИВЫ РАЗВИТИЯ ПСИХОТЕРАПИИ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754156"/>
            <a:ext cx="10828176" cy="3620430"/>
          </a:xfrm>
        </p:spPr>
        <p:txBody>
          <a:bodyPr>
            <a:normAutofit lnSpcReduction="10000"/>
          </a:bodyPr>
          <a:lstStyle/>
          <a:p>
            <a:pPr marL="0" indent="3600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психотерапии как научной дисциплины и медицинской специальности выражается в первую очередь в создании более совершенных психотерапевтических теорий, подходов и методов, критерием развития которых в конечном счете является их результативность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600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психотерапии в настоящий период связано с внедрением в психотерапевтический процесс новейших технических средств, прежде всего видеотехники, значительно расширяющей границы использования различных методов и создающей необходимые предпосылки для развития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интегративных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подходов в этой области. </a:t>
            </a:r>
          </a:p>
        </p:txBody>
      </p:sp>
    </p:spTree>
    <p:extLst>
      <p:ext uri="{BB962C8B-B14F-4D97-AF65-F5344CB8AC3E}">
        <p14:creationId xmlns:p14="http://schemas.microsoft.com/office/powerpoint/2010/main" val="134352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139" y="1096347"/>
            <a:ext cx="10641562" cy="3326363"/>
          </a:xfrm>
        </p:spPr>
        <p:txBody>
          <a:bodyPr>
            <a:normAutofit/>
          </a:bodyPr>
          <a:lstStyle/>
          <a:p>
            <a:pPr algn="ctr"/>
            <a:r>
              <a:rPr lang="ru-RU" sz="8000" i="1" dirty="0" smtClean="0"/>
              <a:t>Спасибо за внимание!!</a:t>
            </a:r>
            <a:endParaRPr lang="ru-RU" sz="8000" i="1" dirty="0"/>
          </a:p>
        </p:txBody>
      </p:sp>
    </p:spTree>
    <p:extLst>
      <p:ext uri="{BB962C8B-B14F-4D97-AF65-F5344CB8AC3E}">
        <p14:creationId xmlns:p14="http://schemas.microsoft.com/office/powerpoint/2010/main" val="15522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159" y="0"/>
            <a:ext cx="9944348" cy="6578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Динамическая психотерапия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9290" y="522514"/>
            <a:ext cx="10931218" cy="51131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Constantia" panose="02030602050306030303" pitchFamily="18" charset="0"/>
              </a:rPr>
              <a:t>Помимо </a:t>
            </a:r>
            <a:r>
              <a:rPr lang="ru-RU" i="1" dirty="0">
                <a:latin typeface="Constantia" panose="02030602050306030303" pitchFamily="18" charset="0"/>
              </a:rPr>
              <a:t>личностно-ориентированной психотерапии </a:t>
            </a:r>
            <a:r>
              <a:rPr lang="ru-RU" dirty="0">
                <a:latin typeface="Constantia" panose="02030602050306030303" pitchFamily="18" charset="0"/>
              </a:rPr>
              <a:t>и </a:t>
            </a:r>
            <a:r>
              <a:rPr lang="ru-RU" i="1" dirty="0">
                <a:latin typeface="Constantia" panose="02030602050306030303" pitchFamily="18" charset="0"/>
              </a:rPr>
              <a:t>классического психоанализа </a:t>
            </a:r>
            <a:r>
              <a:rPr lang="ru-RU" dirty="0">
                <a:latin typeface="Constantia" panose="02030602050306030303" pitchFamily="18" charset="0"/>
              </a:rPr>
              <a:t>наиболее известными в динамическом направлении в психотерапии являются </a:t>
            </a:r>
            <a:r>
              <a:rPr lang="ru-RU" i="1" dirty="0">
                <a:latin typeface="Constantia" panose="02030602050306030303" pitchFamily="18" charset="0"/>
              </a:rPr>
              <a:t>аналитическая </a:t>
            </a:r>
            <a:r>
              <a:rPr lang="ru-RU" i="1" dirty="0" smtClean="0">
                <a:latin typeface="Constantia" panose="02030602050306030303" pitchFamily="18" charset="0"/>
              </a:rPr>
              <a:t>психология, </a:t>
            </a:r>
          </a:p>
          <a:p>
            <a:pPr>
              <a:lnSpc>
                <a:spcPts val="192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индивидуальная психология</a:t>
            </a:r>
            <a:r>
              <a:rPr lang="en-US" i="1" dirty="0" smtClean="0">
                <a:latin typeface="Constantia" panose="02030602050306030303" pitchFamily="18" charset="0"/>
              </a:rPr>
              <a:t>, </a:t>
            </a:r>
            <a:endParaRPr lang="ru-RU" i="1" dirty="0">
              <a:latin typeface="Constantia" panose="02030602050306030303" pitchFamily="18" charset="0"/>
            </a:endParaRPr>
          </a:p>
          <a:p>
            <a:pPr>
              <a:lnSpc>
                <a:spcPts val="1920"/>
              </a:lnSpc>
            </a:pPr>
            <a:r>
              <a:rPr lang="ru-RU" i="1" dirty="0" err="1" smtClean="0">
                <a:latin typeface="Constantia" panose="02030602050306030303" pitchFamily="18" charset="0"/>
              </a:rPr>
              <a:t>интерперсональная</a:t>
            </a:r>
            <a:r>
              <a:rPr lang="ru-RU" i="1" dirty="0" smtClean="0">
                <a:latin typeface="Constantia" panose="02030602050306030303" pitchFamily="18" charset="0"/>
              </a:rPr>
              <a:t> психотерапия,</a:t>
            </a:r>
          </a:p>
          <a:p>
            <a:pPr>
              <a:lnSpc>
                <a:spcPts val="192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интенсивная психотерапия</a:t>
            </a:r>
            <a:r>
              <a:rPr lang="en-US" i="1" dirty="0" smtClean="0">
                <a:latin typeface="Constantia" panose="02030602050306030303" pitchFamily="18" charset="0"/>
              </a:rPr>
              <a:t>, </a:t>
            </a:r>
            <a:endParaRPr lang="ru-RU" i="1" dirty="0" smtClean="0">
              <a:latin typeface="Constantia" panose="02030602050306030303" pitchFamily="18" charset="0"/>
            </a:endParaRPr>
          </a:p>
          <a:p>
            <a:pPr>
              <a:lnSpc>
                <a:spcPts val="192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характерологический </a:t>
            </a:r>
            <a:r>
              <a:rPr lang="ru-RU" i="1" dirty="0">
                <a:latin typeface="Constantia" panose="02030602050306030303" pitchFamily="18" charset="0"/>
              </a:rPr>
              <a:t>анализ </a:t>
            </a:r>
            <a:r>
              <a:rPr lang="ru-RU" i="1" dirty="0" smtClean="0">
                <a:latin typeface="Constantia" panose="02030602050306030303" pitchFamily="18" charset="0"/>
              </a:rPr>
              <a:t>,  </a:t>
            </a:r>
          </a:p>
          <a:p>
            <a:pPr>
              <a:lnSpc>
                <a:spcPts val="192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гуманистический психоанализ</a:t>
            </a:r>
            <a:r>
              <a:rPr lang="en-US" i="1" dirty="0" smtClean="0">
                <a:latin typeface="Constantia" panose="02030602050306030303" pitchFamily="18" charset="0"/>
              </a:rPr>
              <a:t>, </a:t>
            </a:r>
            <a:endParaRPr lang="ru-RU" i="1" dirty="0" smtClean="0">
              <a:latin typeface="Constantia" panose="02030602050306030303" pitchFamily="18" charset="0"/>
            </a:endParaRPr>
          </a:p>
          <a:p>
            <a:pPr>
              <a:lnSpc>
                <a:spcPts val="192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эго-анализ</a:t>
            </a:r>
            <a:r>
              <a:rPr lang="en-US" i="1" dirty="0" smtClean="0">
                <a:latin typeface="Constantia" panose="02030602050306030303" pitchFamily="18" charset="0"/>
              </a:rPr>
              <a:t>, </a:t>
            </a:r>
            <a:endParaRPr lang="ru-RU" i="1" dirty="0" smtClean="0">
              <a:latin typeface="Constantia" panose="02030602050306030303" pitchFamily="18" charset="0"/>
            </a:endParaRPr>
          </a:p>
          <a:p>
            <a:pPr>
              <a:lnSpc>
                <a:spcPts val="192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психотерапия </a:t>
            </a:r>
            <a:r>
              <a:rPr lang="ru-RU" i="1" dirty="0">
                <a:latin typeface="Constantia" panose="02030602050306030303" pitchFamily="18" charset="0"/>
              </a:rPr>
              <a:t>Чикагской </a:t>
            </a:r>
            <a:r>
              <a:rPr lang="ru-RU" i="1" dirty="0" smtClean="0">
                <a:latin typeface="Constantia" panose="02030602050306030303" pitchFamily="18" charset="0"/>
              </a:rPr>
              <a:t>школы,</a:t>
            </a:r>
            <a:r>
              <a:rPr lang="en-US" i="1" dirty="0" smtClean="0">
                <a:latin typeface="Constantia" panose="02030602050306030303" pitchFamily="18" charset="0"/>
              </a:rPr>
              <a:t> </a:t>
            </a:r>
            <a:endParaRPr lang="ru-RU" i="1" dirty="0" smtClean="0">
              <a:latin typeface="Constantia" panose="02030602050306030303" pitchFamily="18" charset="0"/>
            </a:endParaRPr>
          </a:p>
          <a:p>
            <a:pPr>
              <a:lnSpc>
                <a:spcPts val="192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краткосрочная психотерапия</a:t>
            </a:r>
            <a:r>
              <a:rPr lang="en-US" i="1" dirty="0" smtClean="0">
                <a:latin typeface="Constantia" panose="02030602050306030303" pitchFamily="18" charset="0"/>
              </a:rPr>
              <a:t>, </a:t>
            </a:r>
            <a:endParaRPr lang="ru-RU" i="1" dirty="0" smtClean="0">
              <a:latin typeface="Constantia" panose="02030602050306030303" pitchFamily="18" charset="0"/>
            </a:endParaRPr>
          </a:p>
          <a:p>
            <a:pPr>
              <a:lnSpc>
                <a:spcPts val="192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психобиологическая терапия</a:t>
            </a:r>
            <a:r>
              <a:rPr lang="en-US" i="1" dirty="0" smtClean="0">
                <a:latin typeface="Constantia" panose="02030602050306030303" pitchFamily="18" charset="0"/>
              </a:rPr>
              <a:t>, </a:t>
            </a:r>
            <a:endParaRPr lang="ru-RU" i="1" dirty="0" smtClean="0">
              <a:latin typeface="Constantia" panose="02030602050306030303" pitchFamily="18" charset="0"/>
            </a:endParaRPr>
          </a:p>
          <a:p>
            <a:pPr>
              <a:lnSpc>
                <a:spcPts val="192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психотерапия</a:t>
            </a:r>
            <a:r>
              <a:rPr lang="ru-RU" i="1" dirty="0">
                <a:latin typeface="Constantia" panose="02030602050306030303" pitchFamily="18" charset="0"/>
              </a:rPr>
              <a:t>, основанная на биодинамической </a:t>
            </a:r>
            <a:r>
              <a:rPr lang="ru-RU" i="1" dirty="0" smtClean="0">
                <a:latin typeface="Constantia" panose="02030602050306030303" pitchFamily="18" charset="0"/>
              </a:rPr>
              <a:t>концепции,</a:t>
            </a:r>
          </a:p>
          <a:p>
            <a:pPr>
              <a:lnSpc>
                <a:spcPts val="192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гипноанализ</a:t>
            </a:r>
            <a:r>
              <a:rPr lang="en-US" i="1" dirty="0" smtClean="0">
                <a:latin typeface="Constantia" panose="02030602050306030303" pitchFamily="18" charset="0"/>
              </a:rPr>
              <a:t>, </a:t>
            </a:r>
            <a:r>
              <a:rPr lang="ru-RU" i="1" dirty="0">
                <a:latin typeface="Constantia" panose="02030602050306030303" pitchFamily="18" charset="0"/>
              </a:rPr>
              <a:t>характерологический анализ</a:t>
            </a:r>
            <a:r>
              <a:rPr lang="ru-RU" dirty="0">
                <a:latin typeface="Constantia" panose="02030602050306030303" pitchFamily="18" charset="0"/>
              </a:rPr>
              <a:t> 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ru-RU" dirty="0">
                <a:latin typeface="Constantia" panose="02030602050306030303" pitchFamily="18" charset="0"/>
              </a:rPr>
              <a:t>и др.</a:t>
            </a:r>
          </a:p>
        </p:txBody>
      </p:sp>
    </p:spTree>
    <p:extLst>
      <p:ext uri="{BB962C8B-B14F-4D97-AF65-F5344CB8AC3E}">
        <p14:creationId xmlns:p14="http://schemas.microsoft.com/office/powerpoint/2010/main" val="8625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5274" y="335902"/>
            <a:ext cx="10875234" cy="503868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Constantia" panose="02030602050306030303" pitchFamily="18" charset="0"/>
              </a:rPr>
              <a:t>Конечная</a:t>
            </a:r>
            <a:r>
              <a:rPr lang="ru-RU" u="sng" dirty="0">
                <a:latin typeface="Constantia" panose="02030602050306030303" pitchFamily="18" charset="0"/>
              </a:rPr>
              <a:t> </a:t>
            </a:r>
            <a:r>
              <a:rPr lang="ru-RU" i="1" u="sng" dirty="0">
                <a:latin typeface="Constantia" panose="02030602050306030303" pitchFamily="18" charset="0"/>
              </a:rPr>
              <a:t>Цель</a:t>
            </a:r>
            <a:r>
              <a:rPr lang="ru-RU" u="sng" dirty="0">
                <a:latin typeface="Constantia" panose="02030602050306030303" pitchFamily="18" charset="0"/>
              </a:rPr>
              <a:t> </a:t>
            </a:r>
            <a:r>
              <a:rPr lang="ru-RU" dirty="0">
                <a:latin typeface="Constantia" panose="02030602050306030303" pitchFamily="18" charset="0"/>
              </a:rPr>
              <a:t>динамической психотерапии - осознание </a:t>
            </a:r>
            <a:r>
              <a:rPr lang="ru-RU" dirty="0" smtClean="0">
                <a:latin typeface="Constantia" panose="02030602050306030303" pitchFamily="18" charset="0"/>
              </a:rPr>
              <a:t>«бессознательного».</a:t>
            </a:r>
          </a:p>
          <a:p>
            <a:pPr marL="0" indent="0">
              <a:buNone/>
            </a:pPr>
            <a:r>
              <a:rPr lang="ru-RU" i="1" u="sng" dirty="0">
                <a:latin typeface="Constantia" panose="02030602050306030303" pitchFamily="18" charset="0"/>
              </a:rPr>
              <a:t>Методы</a:t>
            </a:r>
            <a:r>
              <a:rPr lang="ru-RU" dirty="0">
                <a:latin typeface="Constantia" panose="02030602050306030303" pitchFamily="18" charset="0"/>
              </a:rPr>
              <a:t> групповой динамической психотерапии условно подразделяют на основные и вспомогательные. </a:t>
            </a:r>
            <a:r>
              <a:rPr lang="ru-RU" i="1" dirty="0">
                <a:latin typeface="Constantia" panose="02030602050306030303" pitchFamily="18" charset="0"/>
              </a:rPr>
              <a:t>Основной </a:t>
            </a:r>
            <a:r>
              <a:rPr lang="ru-RU" i="1" dirty="0" smtClean="0">
                <a:latin typeface="Constantia" panose="02030602050306030303" pitchFamily="18" charset="0"/>
              </a:rPr>
              <a:t>метод – </a:t>
            </a:r>
            <a:r>
              <a:rPr lang="ru-RU" dirty="0" smtClean="0">
                <a:latin typeface="Constantia" panose="02030602050306030303" pitchFamily="18" charset="0"/>
              </a:rPr>
              <a:t>групповая </a:t>
            </a:r>
            <a:r>
              <a:rPr lang="ru-RU" dirty="0">
                <a:latin typeface="Constantia" panose="02030602050306030303" pitchFamily="18" charset="0"/>
              </a:rPr>
              <a:t>дискуссия, имеющая три основные ориентации: </a:t>
            </a:r>
            <a:r>
              <a:rPr lang="ru-RU" dirty="0" err="1">
                <a:latin typeface="Constantia" panose="02030602050306030303" pitchFamily="18" charset="0"/>
              </a:rPr>
              <a:t>интеракционную</a:t>
            </a:r>
            <a:r>
              <a:rPr lang="ru-RU" dirty="0">
                <a:latin typeface="Constantia" panose="02030602050306030303" pitchFamily="18" charset="0"/>
              </a:rPr>
              <a:t>, биографическую и тематическую. К </a:t>
            </a:r>
            <a:r>
              <a:rPr lang="ru-RU" i="1" dirty="0">
                <a:latin typeface="Constantia" panose="02030602050306030303" pitchFamily="18" charset="0"/>
              </a:rPr>
              <a:t>вспомогательным методам </a:t>
            </a:r>
            <a:r>
              <a:rPr lang="ru-RU" dirty="0">
                <a:latin typeface="Constantia" panose="02030602050306030303" pitchFamily="18" charset="0"/>
              </a:rPr>
              <a:t>относятся </a:t>
            </a:r>
            <a:r>
              <a:rPr lang="ru-RU" dirty="0" err="1" smtClean="0">
                <a:latin typeface="Constantia" panose="02030602050306030303" pitchFamily="18" charset="0"/>
              </a:rPr>
              <a:t>психодрама</a:t>
            </a:r>
            <a:r>
              <a:rPr lang="ru-RU" dirty="0" smtClean="0">
                <a:latin typeface="Constantia" panose="02030602050306030303" pitchFamily="18" charset="0"/>
              </a:rPr>
              <a:t>, </a:t>
            </a:r>
            <a:r>
              <a:rPr lang="ru-RU" dirty="0" err="1" smtClean="0">
                <a:latin typeface="Constantia" panose="02030602050306030303" pitchFamily="18" charset="0"/>
              </a:rPr>
              <a:t>психогимнастика</a:t>
            </a:r>
            <a:r>
              <a:rPr lang="ru-RU" dirty="0" smtClean="0">
                <a:latin typeface="Constantia" panose="02030602050306030303" pitchFamily="18" charset="0"/>
              </a:rPr>
              <a:t>, </a:t>
            </a:r>
            <a:r>
              <a:rPr lang="ru-RU" dirty="0">
                <a:latin typeface="Constantia" panose="02030602050306030303" pitchFamily="18" charset="0"/>
              </a:rPr>
              <a:t>проективный </a:t>
            </a:r>
            <a:r>
              <a:rPr lang="ru-RU" dirty="0" smtClean="0">
                <a:latin typeface="Constantia" panose="02030602050306030303" pitchFamily="18" charset="0"/>
              </a:rPr>
              <a:t>рисунок.</a:t>
            </a:r>
          </a:p>
          <a:p>
            <a:pPr marL="0" indent="0">
              <a:buNone/>
            </a:pPr>
            <a:r>
              <a:rPr lang="ru-RU" dirty="0" smtClean="0">
                <a:latin typeface="Constantia" panose="02030602050306030303" pitchFamily="18" charset="0"/>
              </a:rPr>
              <a:t>Средняя </a:t>
            </a:r>
            <a:r>
              <a:rPr lang="ru-RU" i="1" u="sng" dirty="0" smtClean="0">
                <a:latin typeface="Constantia" panose="02030602050306030303" pitchFamily="18" charset="0"/>
              </a:rPr>
              <a:t>Продолжительность</a:t>
            </a:r>
            <a:r>
              <a:rPr lang="ru-RU" dirty="0" smtClean="0">
                <a:latin typeface="Constantia" panose="02030602050306030303" pitchFamily="18" charset="0"/>
              </a:rPr>
              <a:t> </a:t>
            </a:r>
            <a:r>
              <a:rPr lang="ru-RU" dirty="0">
                <a:latin typeface="Constantia" panose="02030602050306030303" pitchFamily="18" charset="0"/>
              </a:rPr>
              <a:t>курса групповой </a:t>
            </a:r>
            <a:r>
              <a:rPr lang="ru-RU" dirty="0" smtClean="0">
                <a:latin typeface="Constantia" panose="02030602050306030303" pitchFamily="18" charset="0"/>
              </a:rPr>
              <a:t>психотерапии 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ru-RU" dirty="0" smtClean="0">
                <a:latin typeface="Constantia" panose="02030602050306030303" pitchFamily="18" charset="0"/>
              </a:rPr>
              <a:t>сеансов.</a:t>
            </a:r>
          </a:p>
          <a:p>
            <a:pPr marL="0" indent="0">
              <a:buNone/>
            </a:pPr>
            <a:r>
              <a:rPr lang="ru-RU" dirty="0" smtClean="0">
                <a:latin typeface="Constantia" panose="02030602050306030303" pitchFamily="18" charset="0"/>
              </a:rPr>
              <a:t>Психотерапевтическая </a:t>
            </a:r>
            <a:r>
              <a:rPr lang="ru-RU" i="1" u="sng" dirty="0" smtClean="0">
                <a:latin typeface="Constantia" panose="02030602050306030303" pitchFamily="18" charset="0"/>
              </a:rPr>
              <a:t>группа состоит </a:t>
            </a:r>
            <a:r>
              <a:rPr lang="ru-RU" dirty="0" smtClean="0">
                <a:latin typeface="Constantia" panose="02030602050306030303" pitchFamily="18" charset="0"/>
              </a:rPr>
              <a:t>из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8-12</a:t>
            </a:r>
            <a:r>
              <a:rPr lang="ru-RU" dirty="0" smtClean="0">
                <a:latin typeface="Constantia" panose="02030602050306030303" pitchFamily="18" charset="0"/>
              </a:rPr>
              <a:t> человек.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13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322"/>
            <a:ext cx="11831215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Личностно-ориентированная психотерапия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" y="1189287"/>
            <a:ext cx="11831215" cy="4353097"/>
          </a:xfrm>
        </p:spPr>
        <p:txBody>
          <a:bodyPr>
            <a:normAutofit lnSpcReduction="10000"/>
          </a:bodyPr>
          <a:lstStyle/>
          <a:p>
            <a:pPr marL="0" indent="360000">
              <a:lnSpc>
                <a:spcPct val="100000"/>
              </a:lnSpc>
              <a:buNone/>
            </a:pPr>
            <a:r>
              <a:rPr lang="ru-RU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сделать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личность, способной к разрешению внешних и внутренних конфликтов путем реорганизации системы ее отношений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360000">
              <a:lnSpc>
                <a:spcPct val="100000"/>
              </a:lnSpc>
              <a:buNone/>
            </a:pPr>
            <a:r>
              <a:rPr lang="ru-RU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данного вида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психотерапии: 1)глубокое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всестороннее изучение личности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больного;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2)выявление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изучение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этиопатогенетических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механизмов, способствующих как возникновению, так и сохранению патологического состояния и симптоматики;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3)достижение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больного осознанного понимания причинно-следственной связи между особенностями его системы отношений и заболеванием;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4)помощь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больному в разумном разрешении психотравмирующей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ситуации;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5)изменение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отношений больного, коррекция неадекватных реакций и форм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поведения.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67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22514" y="373224"/>
            <a:ext cx="10804849" cy="5001361"/>
          </a:xfrm>
        </p:spPr>
        <p:txBody>
          <a:bodyPr>
            <a:noAutofit/>
          </a:bodyPr>
          <a:lstStyle/>
          <a:p>
            <a:pPr marL="0" indent="360000" algn="just">
              <a:buNone/>
            </a:pPr>
            <a:r>
              <a:rPr lang="ru-RU" sz="2100" i="1" u="sng" dirty="0">
                <a:latin typeface="Constantia" panose="02030602050306030303" pitchFamily="18" charset="0"/>
              </a:rPr>
              <a:t>Индивидуальная психотерапия</a:t>
            </a:r>
            <a:r>
              <a:rPr lang="ru-RU" sz="2100" i="1" dirty="0">
                <a:latin typeface="Constantia" panose="02030602050306030303" pitchFamily="18" charset="0"/>
              </a:rPr>
              <a:t> </a:t>
            </a:r>
            <a:r>
              <a:rPr lang="ru-RU" sz="2100" dirty="0">
                <a:latin typeface="Constantia" panose="02030602050306030303" pitchFamily="18" charset="0"/>
              </a:rPr>
              <a:t>строится на общении психотерапевта с больным. Инструментом воздействия при этом выступает лишь психотерапевт, что ограничивает диапазон реального эмоционального взаимодействия и реальных вариантов поведения как в количественном, так и в качественном </a:t>
            </a:r>
            <a:r>
              <a:rPr lang="ru-RU" sz="2100" dirty="0" smtClean="0">
                <a:latin typeface="Constantia" panose="02030602050306030303" pitchFamily="18" charset="0"/>
              </a:rPr>
              <a:t>плане.</a:t>
            </a:r>
          </a:p>
          <a:p>
            <a:pPr marL="0" indent="360000" algn="just">
              <a:buNone/>
            </a:pPr>
            <a:r>
              <a:rPr lang="ru-RU" sz="2100" dirty="0" smtClean="0">
                <a:latin typeface="Constantia" panose="02030602050306030303" pitchFamily="18" charset="0"/>
              </a:rPr>
              <a:t>Специфика </a:t>
            </a:r>
            <a:r>
              <a:rPr lang="ru-RU" sz="2100" i="1" u="sng" dirty="0" smtClean="0">
                <a:latin typeface="Constantia" panose="02030602050306030303" pitchFamily="18" charset="0"/>
              </a:rPr>
              <a:t>групповой терапии</a:t>
            </a:r>
            <a:r>
              <a:rPr lang="ru-RU" sz="2100" i="1" dirty="0" smtClean="0">
                <a:latin typeface="Constantia" panose="02030602050306030303" pitchFamily="18" charset="0"/>
              </a:rPr>
              <a:t> </a:t>
            </a:r>
            <a:r>
              <a:rPr lang="ru-RU" sz="2100" dirty="0">
                <a:latin typeface="Constantia" panose="02030602050306030303" pitchFamily="18" charset="0"/>
              </a:rPr>
              <a:t>заключается в целенаправленном использовании в лечебных целях групповой динамики, т.е. всей совокупности взаимоотношений и взаимодействий, возникающих между участниками группы, включая и самого психотерапевта.</a:t>
            </a:r>
          </a:p>
        </p:txBody>
      </p:sp>
    </p:spTree>
    <p:extLst>
      <p:ext uri="{BB962C8B-B14F-4D97-AF65-F5344CB8AC3E}">
        <p14:creationId xmlns:p14="http://schemas.microsoft.com/office/powerpoint/2010/main" val="379115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144626"/>
            <a:ext cx="10396882" cy="95638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Психоаналитическая терапия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7674" y="1362269"/>
            <a:ext cx="11028783" cy="4404049"/>
          </a:xfrm>
        </p:spPr>
        <p:txBody>
          <a:bodyPr>
            <a:normAutofit lnSpcReduction="10000"/>
          </a:bodyPr>
          <a:lstStyle/>
          <a:p>
            <a:pPr marL="0" indent="36000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особое значение придается влиянию прошлого опыта на формирование определенного стиля поведения человека через особые когнитивные способы (защита), межличностное взаимодействие и восприятие партнера по общению (перенос). При психоанализе психотерапевт облегчает проявление и понимание пациентом "бессознательного", которое по содержанию в основном связано с либидо, т.е. психотерапевт ищет способ раскрытия у пациента подавленных сексуальных переживаний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36000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концепция патологии основана на признании существования конфликтов в сфере ранних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либидинозных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влечений и желаний, которые остаются вне сознания, т.е. бессознательны, здоровье достигается при разрешении таких конфликтов.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95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0"/>
            <a:ext cx="10396882" cy="937727"/>
          </a:xfrm>
        </p:spPr>
        <p:txBody>
          <a:bodyPr/>
          <a:lstStyle/>
          <a:p>
            <a:pPr algn="ctr"/>
            <a:r>
              <a:rPr lang="ru-RU" dirty="0"/>
              <a:t>Поведенческая психотерапия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1886" y="1175658"/>
            <a:ext cx="10688621" cy="4198928"/>
          </a:xfrm>
        </p:spPr>
        <p:txBody>
          <a:bodyPr>
            <a:normAutofit lnSpcReduction="10000"/>
          </a:bodyPr>
          <a:lstStyle/>
          <a:p>
            <a:pPr marL="0" indent="360000">
              <a:buNone/>
            </a:pPr>
            <a:r>
              <a:rPr lang="ru-RU" dirty="0">
                <a:latin typeface="Constantia" panose="02030602050306030303" pitchFamily="18" charset="0"/>
              </a:rPr>
              <a:t>В рамках поведенческой психотерапии могут быть выделены методы </a:t>
            </a:r>
            <a:r>
              <a:rPr lang="ru-RU" dirty="0" smtClean="0">
                <a:latin typeface="Constantia" panose="02030602050306030303" pitchFamily="18" charset="0"/>
              </a:rPr>
              <a:t>конфронтации – десенсибилизации </a:t>
            </a:r>
            <a:r>
              <a:rPr lang="ru-RU" dirty="0">
                <a:latin typeface="Constantia" panose="02030602050306030303" pitchFamily="18" charset="0"/>
              </a:rPr>
              <a:t>и приемы, характеризующие рационально-эмоционально-поведенческую </a:t>
            </a:r>
            <a:r>
              <a:rPr lang="ru-RU" dirty="0" smtClean="0">
                <a:latin typeface="Constantia" panose="02030602050306030303" pitchFamily="18" charset="0"/>
              </a:rPr>
              <a:t>терапию. Эти </a:t>
            </a:r>
            <a:r>
              <a:rPr lang="ru-RU" dirty="0">
                <a:latin typeface="Constantia" panose="02030602050306030303" pitchFamily="18" charset="0"/>
              </a:rPr>
              <a:t>методы применимы прежде всего к лечению больных фобиями. </a:t>
            </a:r>
            <a:endParaRPr lang="ru-RU" dirty="0" smtClean="0">
              <a:latin typeface="Constantia" panose="02030602050306030303" pitchFamily="18" charset="0"/>
            </a:endParaRPr>
          </a:p>
          <a:p>
            <a:pPr marL="0" indent="360000">
              <a:buNone/>
            </a:pPr>
            <a:r>
              <a:rPr lang="ru-RU" dirty="0" smtClean="0">
                <a:latin typeface="Constantia" panose="02030602050306030303" pitchFamily="18" charset="0"/>
              </a:rPr>
              <a:t>Методики </a:t>
            </a:r>
            <a:r>
              <a:rPr lang="ru-RU" dirty="0">
                <a:latin typeface="Constantia" panose="02030602050306030303" pitchFamily="18" charset="0"/>
              </a:rPr>
              <a:t>конфронтации могут быть быстрыми и постепенными и различаться по силе воздействия стимула в зависимости от индивидуальных особенностей пациента</a:t>
            </a:r>
            <a:r>
              <a:rPr lang="ru-RU" dirty="0" smtClean="0">
                <a:latin typeface="Constantia" panose="02030602050306030303" pitchFamily="18" charset="0"/>
              </a:rPr>
              <a:t>.</a:t>
            </a:r>
            <a:endParaRPr lang="ru-RU" dirty="0">
              <a:latin typeface="Constantia" panose="02030602050306030303" pitchFamily="18" charset="0"/>
            </a:endParaRPr>
          </a:p>
          <a:p>
            <a:pPr marL="0" indent="360000">
              <a:buNone/>
            </a:pPr>
            <a:r>
              <a:rPr lang="ru-RU" dirty="0">
                <a:latin typeface="Constantia" panose="02030602050306030303" pitchFamily="18" charset="0"/>
              </a:rPr>
              <a:t>Конкретными методиками конфронтации являются методика погружения (или </a:t>
            </a:r>
            <a:r>
              <a:rPr lang="ru-RU" dirty="0" smtClean="0">
                <a:latin typeface="Constantia" panose="02030602050306030303" pitchFamily="18" charset="0"/>
              </a:rPr>
              <a:t>наводнения) и </a:t>
            </a:r>
            <a:r>
              <a:rPr lang="ru-RU" dirty="0">
                <a:latin typeface="Constantia" panose="02030602050306030303" pitchFamily="18" charset="0"/>
              </a:rPr>
              <a:t>методика имплозии (наводнения в воображении).</a:t>
            </a:r>
          </a:p>
        </p:txBody>
      </p:sp>
    </p:spTree>
    <p:extLst>
      <p:ext uri="{BB962C8B-B14F-4D97-AF65-F5344CB8AC3E}">
        <p14:creationId xmlns:p14="http://schemas.microsoft.com/office/powerpoint/2010/main" val="23320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592"/>
            <a:ext cx="12017829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Рационально-эмоционально-поведенческая психотерапия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97160" y="1175658"/>
            <a:ext cx="10483348" cy="4198928"/>
          </a:xfrm>
        </p:spPr>
        <p:txBody>
          <a:bodyPr>
            <a:normAutofit/>
          </a:bodyPr>
          <a:lstStyle/>
          <a:p>
            <a:pPr marL="0" indent="360000" algn="just">
              <a:buNone/>
            </a:pPr>
            <a:r>
              <a:rPr lang="ru-RU" i="1" u="sng" dirty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рационально-эмоционально-поведенческой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психотерапии – перевод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пациента в проблемной ситуации с иррациональных установок на рациональные. В этом методе выделяются три ведущих психологических </a:t>
            </a:r>
            <a:r>
              <a:rPr lang="ru-RU" i="1" u="sng" dirty="0">
                <a:latin typeface="Arial" panose="020B0604020202020204" pitchFamily="34" charset="0"/>
                <a:cs typeface="Arial" panose="020B0604020202020204" pitchFamily="34" charset="0"/>
              </a:rPr>
              <a:t>аспекта функционирования человека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мысли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когниции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), чувства и поведение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0000" algn="just">
              <a:buNone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психотерапевта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сводится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сначала к выявлению иррациональных установок больного, затем к пересмотру их и после этого к формированию и закреплению у пациента гибких рациональных установок.</a:t>
            </a:r>
          </a:p>
        </p:txBody>
      </p:sp>
    </p:spTree>
    <p:extLst>
      <p:ext uri="{BB962C8B-B14F-4D97-AF65-F5344CB8AC3E}">
        <p14:creationId xmlns:p14="http://schemas.microsoft.com/office/powerpoint/2010/main" val="66426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596" y="0"/>
            <a:ext cx="10396882" cy="1151965"/>
          </a:xfrm>
        </p:spPr>
        <p:txBody>
          <a:bodyPr/>
          <a:lstStyle/>
          <a:p>
            <a:pPr algn="ctr"/>
            <a:r>
              <a:rPr lang="ru-RU" dirty="0"/>
              <a:t>Гуманистическая психотерапия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4564" y="1735494"/>
            <a:ext cx="11234056" cy="3937518"/>
          </a:xfrm>
        </p:spPr>
        <p:txBody>
          <a:bodyPr numCol="2">
            <a:normAutofit lnSpcReduction="10000"/>
          </a:bodyPr>
          <a:lstStyle/>
          <a:p>
            <a:r>
              <a:rPr lang="ru-RU" i="1" dirty="0" smtClean="0">
                <a:latin typeface="Constantia" panose="02030602050306030303" pitchFamily="18" charset="0"/>
              </a:rPr>
              <a:t>экзистенциальную </a:t>
            </a:r>
            <a:r>
              <a:rPr lang="ru-RU" i="1" dirty="0">
                <a:latin typeface="Constantia" panose="02030602050306030303" pitchFamily="18" charset="0"/>
              </a:rPr>
              <a:t>психотерапию, </a:t>
            </a:r>
            <a:endParaRPr lang="ru-RU" i="1" dirty="0" smtClean="0">
              <a:latin typeface="Constantia" panose="02030602050306030303" pitchFamily="18" charset="0"/>
            </a:endParaRPr>
          </a:p>
          <a:p>
            <a:r>
              <a:rPr lang="ru-RU" i="1" dirty="0" err="1" smtClean="0">
                <a:latin typeface="Constantia" panose="02030602050306030303" pitchFamily="18" charset="0"/>
              </a:rPr>
              <a:t>дазайнанализ</a:t>
            </a:r>
            <a:r>
              <a:rPr lang="ru-RU" i="1" dirty="0" smtClean="0">
                <a:latin typeface="Constantia" panose="02030602050306030303" pitchFamily="18" charset="0"/>
              </a:rPr>
              <a:t>,</a:t>
            </a:r>
          </a:p>
          <a:p>
            <a:r>
              <a:rPr lang="ru-RU" i="1" dirty="0" err="1" smtClean="0">
                <a:latin typeface="Constantia" panose="02030602050306030303" pitchFamily="18" charset="0"/>
              </a:rPr>
              <a:t>логотерапию</a:t>
            </a:r>
            <a:r>
              <a:rPr lang="ru-RU" i="1" dirty="0" smtClean="0">
                <a:latin typeface="Constantia" panose="02030602050306030303" pitchFamily="18" charset="0"/>
              </a:rPr>
              <a:t>,</a:t>
            </a:r>
          </a:p>
          <a:p>
            <a:r>
              <a:rPr lang="ru-RU" i="1" dirty="0" smtClean="0">
                <a:latin typeface="Constantia" panose="02030602050306030303" pitchFamily="18" charset="0"/>
              </a:rPr>
              <a:t>клиент-центрированную </a:t>
            </a:r>
            <a:r>
              <a:rPr lang="ru-RU" i="1" dirty="0">
                <a:latin typeface="Constantia" panose="02030602050306030303" pitchFamily="18" charset="0"/>
              </a:rPr>
              <a:t>психотерапию, </a:t>
            </a:r>
            <a:endParaRPr lang="ru-RU" i="1" dirty="0" smtClean="0">
              <a:latin typeface="Constantia" panose="02030602050306030303" pitchFamily="18" charset="0"/>
            </a:endParaRPr>
          </a:p>
          <a:p>
            <a:r>
              <a:rPr lang="ru-RU" i="1" dirty="0" err="1" smtClean="0">
                <a:latin typeface="Constantia" panose="02030602050306030303" pitchFamily="18" charset="0"/>
              </a:rPr>
              <a:t>гештальттерапию</a:t>
            </a:r>
            <a:r>
              <a:rPr lang="ru-RU" i="1" dirty="0">
                <a:latin typeface="Constantia" panose="02030602050306030303" pitchFamily="18" charset="0"/>
              </a:rPr>
              <a:t>, </a:t>
            </a:r>
            <a:endParaRPr lang="ru-RU" i="1" dirty="0" smtClean="0">
              <a:latin typeface="Constantia" panose="02030602050306030303" pitchFamily="18" charset="0"/>
            </a:endParaRPr>
          </a:p>
          <a:p>
            <a:r>
              <a:rPr lang="ru-RU" i="1" dirty="0" err="1" smtClean="0">
                <a:latin typeface="Constantia" panose="02030602050306030303" pitchFamily="18" charset="0"/>
              </a:rPr>
              <a:t>психоимажинативную</a:t>
            </a:r>
            <a:r>
              <a:rPr lang="ru-RU" i="1" dirty="0" smtClean="0">
                <a:latin typeface="Constantia" panose="02030602050306030303" pitchFamily="18" charset="0"/>
              </a:rPr>
              <a:t> терапию, </a:t>
            </a:r>
          </a:p>
          <a:p>
            <a:r>
              <a:rPr lang="ru-RU" i="1" dirty="0" smtClean="0">
                <a:latin typeface="Constantia" panose="02030602050306030303" pitchFamily="18" charset="0"/>
              </a:rPr>
              <a:t>эмпирическую психотерапию, </a:t>
            </a:r>
          </a:p>
          <a:p>
            <a:r>
              <a:rPr lang="ru-RU" i="1" dirty="0" smtClean="0">
                <a:latin typeface="Constantia" panose="02030602050306030303" pitchFamily="18" charset="0"/>
              </a:rPr>
              <a:t>эмпирическую психотерапию, </a:t>
            </a:r>
          </a:p>
          <a:p>
            <a:r>
              <a:rPr lang="ru-RU" i="1" dirty="0" smtClean="0">
                <a:latin typeface="Constantia" panose="02030602050306030303" pitchFamily="18" charset="0"/>
              </a:rPr>
              <a:t>первичную терапию, </a:t>
            </a:r>
          </a:p>
          <a:p>
            <a:r>
              <a:rPr lang="ru-RU" i="1" dirty="0" smtClean="0">
                <a:latin typeface="Constantia" panose="02030602050306030303" pitchFamily="18" charset="0"/>
              </a:rPr>
              <a:t>биоэнергетический анализ, </a:t>
            </a:r>
          </a:p>
          <a:p>
            <a:r>
              <a:rPr lang="ru-RU" i="1" dirty="0" smtClean="0">
                <a:latin typeface="Constantia" panose="02030602050306030303" pitchFamily="18" charset="0"/>
              </a:rPr>
              <a:t>структурную интеграцию, </a:t>
            </a:r>
          </a:p>
          <a:p>
            <a:r>
              <a:rPr lang="ru-RU" i="1" dirty="0" smtClean="0">
                <a:latin typeface="Constantia" panose="02030602050306030303" pitchFamily="18" charset="0"/>
              </a:rPr>
              <a:t>аутогенную </a:t>
            </a:r>
            <a:r>
              <a:rPr lang="ru-RU" i="1" dirty="0">
                <a:latin typeface="Constantia" panose="02030602050306030303" pitchFamily="18" charset="0"/>
              </a:rPr>
              <a:t>тренировку (высшей ступени), </a:t>
            </a:r>
            <a:endParaRPr lang="ru-RU" i="1" dirty="0" smtClean="0">
              <a:latin typeface="Constantia" panose="02030602050306030303" pitchFamily="18" charset="0"/>
            </a:endParaRPr>
          </a:p>
          <a:p>
            <a:r>
              <a:rPr lang="ru-RU" i="1" dirty="0" smtClean="0">
                <a:latin typeface="Constantia" panose="02030602050306030303" pitchFamily="18" charset="0"/>
              </a:rPr>
              <a:t>трансцендентальную </a:t>
            </a:r>
            <a:r>
              <a:rPr lang="ru-RU" i="1" dirty="0">
                <a:latin typeface="Constantia" panose="02030602050306030303" pitchFamily="18" charset="0"/>
              </a:rPr>
              <a:t>медитацию, дзен- и психоделическую психотерапию</a:t>
            </a:r>
            <a:r>
              <a:rPr lang="ru-RU" dirty="0"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5274" y="1099752"/>
            <a:ext cx="107302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направление в психотерапии наименее однородно. К нему относят: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394C62D-B5A1-4951-A052-CA337169F88E}"/>
</file>

<file path=customXml/itemProps2.xml><?xml version="1.0" encoding="utf-8"?>
<ds:datastoreItem xmlns:ds="http://schemas.openxmlformats.org/officeDocument/2006/customXml" ds:itemID="{B84044B5-AD03-4BD6-8ABD-F403A5D4C031}"/>
</file>

<file path=customXml/itemProps3.xml><?xml version="1.0" encoding="utf-8"?>
<ds:datastoreItem xmlns:ds="http://schemas.openxmlformats.org/officeDocument/2006/customXml" ds:itemID="{65C81637-651F-4B43-879F-1F4AAB219F73}"/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174</TotalTime>
  <Words>1225</Words>
  <Application>Microsoft Office PowerPoint</Application>
  <PresentationFormat>Широкоэкранный</PresentationFormat>
  <Paragraphs>81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Constantia</vt:lpstr>
      <vt:lpstr>Impact</vt:lpstr>
      <vt:lpstr>Times New Roman</vt:lpstr>
      <vt:lpstr>Главное мероприятие</vt:lpstr>
      <vt:lpstr>ОСНОВНЫЕ НАПРАВЛЕНИЯ СОВРЕМЕННОЙ ПСИХОТЕРАПИИ</vt:lpstr>
      <vt:lpstr>Динамическая психотерапия</vt:lpstr>
      <vt:lpstr>Презентация PowerPoint</vt:lpstr>
      <vt:lpstr>Личностно-ориентированная психотерапия</vt:lpstr>
      <vt:lpstr>Презентация PowerPoint</vt:lpstr>
      <vt:lpstr>Психоаналитическая терапия</vt:lpstr>
      <vt:lpstr>Поведенческая психотерапия</vt:lpstr>
      <vt:lpstr>Рационально-эмоционально-поведенческая психотерапия</vt:lpstr>
      <vt:lpstr>Гуманистическая психотерапия</vt:lpstr>
      <vt:lpstr>Клиент-центрированная психотерапия</vt:lpstr>
      <vt:lpstr>Гештальттерапия</vt:lpstr>
      <vt:lpstr>Гипнотерапия</vt:lpstr>
      <vt:lpstr>Семейная психотерапия  </vt:lpstr>
      <vt:lpstr>ПСИХОТЕРАПИЯ В ПСИХИАТРИЧЕСКОЙ КЛИНИКЕ</vt:lpstr>
      <vt:lpstr>ОЦЕНКАЭФФЕКТИВНОСТИ ПСИХОТЕРАПИИ  </vt:lpstr>
      <vt:lpstr>ОБУЧЕНИЕ В ОБЛАСТИ ПСИХОТЕРАПИИ  </vt:lpstr>
      <vt:lpstr>СОВРЕМЕННЫЕ ТЕНДЕНЦИИ И ПЕРСПЕКТИВЫ РАЗВИТИЯ ПСИХОТЕРАПИИ  </vt:lpstr>
      <vt:lpstr>Спасибо за внимание!!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НАПРАВЛЕНИЯ СОВРЕМЕННОЙ ПСИХОТЕРАПИИ</dc:title>
  <dc:creator>Яна</dc:creator>
  <cp:lastModifiedBy>Яна</cp:lastModifiedBy>
  <cp:revision>18</cp:revision>
  <dcterms:created xsi:type="dcterms:W3CDTF">2014-12-09T14:27:40Z</dcterms:created>
  <dcterms:modified xsi:type="dcterms:W3CDTF">2014-12-09T19:45:33Z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